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99" r:id="rId3"/>
    <p:sldId id="370" r:id="rId4"/>
    <p:sldId id="374" r:id="rId5"/>
    <p:sldId id="336" r:id="rId6"/>
    <p:sldId id="371" r:id="rId7"/>
    <p:sldId id="372" r:id="rId8"/>
    <p:sldId id="388" r:id="rId9"/>
    <p:sldId id="394" r:id="rId10"/>
    <p:sldId id="378" r:id="rId11"/>
    <p:sldId id="368" r:id="rId12"/>
    <p:sldId id="375" r:id="rId13"/>
    <p:sldId id="376" r:id="rId14"/>
    <p:sldId id="382" r:id="rId15"/>
    <p:sldId id="377" r:id="rId16"/>
    <p:sldId id="400" r:id="rId17"/>
    <p:sldId id="369" r:id="rId18"/>
    <p:sldId id="386" r:id="rId19"/>
    <p:sldId id="387" r:id="rId20"/>
    <p:sldId id="396" r:id="rId21"/>
    <p:sldId id="359" r:id="rId22"/>
    <p:sldId id="383" r:id="rId23"/>
    <p:sldId id="389" r:id="rId24"/>
    <p:sldId id="384" r:id="rId25"/>
    <p:sldId id="390" r:id="rId26"/>
    <p:sldId id="385" r:id="rId27"/>
    <p:sldId id="391" r:id="rId28"/>
    <p:sldId id="397" r:id="rId29"/>
    <p:sldId id="380" r:id="rId30"/>
    <p:sldId id="34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2EA153-D8FB-844E-9F6A-523719BCF6C3}">
          <p14:sldIdLst>
            <p14:sldId id="256"/>
            <p14:sldId id="399"/>
            <p14:sldId id="370"/>
            <p14:sldId id="374"/>
            <p14:sldId id="336"/>
            <p14:sldId id="371"/>
            <p14:sldId id="372"/>
            <p14:sldId id="388"/>
            <p14:sldId id="394"/>
            <p14:sldId id="378"/>
            <p14:sldId id="368"/>
            <p14:sldId id="375"/>
            <p14:sldId id="376"/>
            <p14:sldId id="382"/>
            <p14:sldId id="377"/>
            <p14:sldId id="400"/>
            <p14:sldId id="369"/>
            <p14:sldId id="386"/>
            <p14:sldId id="387"/>
            <p14:sldId id="396"/>
            <p14:sldId id="359"/>
            <p14:sldId id="383"/>
            <p14:sldId id="389"/>
            <p14:sldId id="384"/>
            <p14:sldId id="390"/>
            <p14:sldId id="385"/>
            <p14:sldId id="391"/>
            <p14:sldId id="397"/>
            <p14:sldId id="380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9F4"/>
    <a:srgbClr val="F0D100"/>
    <a:srgbClr val="2CA02C"/>
    <a:srgbClr val="153349"/>
    <a:srgbClr val="C6A73C"/>
    <a:srgbClr val="FFD952"/>
    <a:srgbClr val="9467BD"/>
    <a:srgbClr val="FF7F0E"/>
    <a:srgbClr val="072739"/>
    <a:srgbClr val="F3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67"/>
    <p:restoredTop sz="79297" autoAdjust="0"/>
  </p:normalViewPr>
  <p:slideViewPr>
    <p:cSldViewPr snapToGrid="0" snapToObjects="1">
      <p:cViewPr varScale="1">
        <p:scale>
          <a:sx n="117" d="100"/>
          <a:sy n="117" d="100"/>
        </p:scale>
        <p:origin x="192" y="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0DC6-825F-7945-B4EC-AFE2411D4DE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FEB61-EB25-424A-80B5-EDF3C05C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smile.amazon.com/Steve-McConnell/e/B000APETRK/ref=dp_byline_cont_book_1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unexplored map for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0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%</a:t>
            </a:r>
            <a:r>
              <a:rPr lang="en-US" baseline="0" dirty="0" err="1" smtClean="0"/>
              <a:t>timeit</a:t>
            </a:r>
            <a:r>
              <a:rPr lang="en-US" baseline="0" dirty="0" smtClean="0"/>
              <a:t> and %</a:t>
            </a:r>
            <a:r>
              <a:rPr lang="en-US" baseline="0" dirty="0" err="1" smtClean="0"/>
              <a:t>prun</a:t>
            </a:r>
            <a:r>
              <a:rPr lang="en-US" baseline="0" dirty="0" smtClean="0"/>
              <a:t> for profiling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Linting</a:t>
            </a:r>
            <a:r>
              <a:rPr lang="en-US" dirty="0" smtClean="0"/>
              <a:t> + 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9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07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7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linting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unit testing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watch window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on save hooks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endParaRPr lang="en-US" dirty="0" smtClean="0"/>
          </a:p>
          <a:p>
            <a:r>
              <a:rPr lang="en-US" dirty="0" smtClean="0"/>
              <a:t>About DrivenData</a:t>
            </a:r>
          </a:p>
          <a:p>
            <a:endParaRPr lang="en-US" dirty="0" smtClean="0"/>
          </a:p>
          <a:p>
            <a:r>
              <a:rPr lang="en-US" dirty="0" smtClean="0"/>
              <a:t>About this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03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Steve McConnell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Complete: A Practical Handbook of Software Construction, Second Edition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- Lots of good reasons for these, but</a:t>
            </a:r>
            <a:r>
              <a:rPr lang="en-US" baseline="0" dirty="0" smtClean="0"/>
              <a:t> I want to frame this as an exercise in empathy. Most best practices exist for two reasons:</a:t>
            </a:r>
          </a:p>
          <a:p>
            <a:r>
              <a:rPr lang="en-US" baseline="0" dirty="0" smtClean="0"/>
              <a:t>    &gt; Anyone you may collaborate with</a:t>
            </a:r>
          </a:p>
          <a:p>
            <a:r>
              <a:rPr lang="en-US" baseline="0" dirty="0" smtClean="0"/>
              <a:t>    &gt; Future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2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smile.amazon.com</a:t>
            </a:r>
            <a:r>
              <a:rPr lang="en-US" dirty="0" smtClean="0"/>
              <a:t>/</a:t>
            </a:r>
            <a:r>
              <a:rPr lang="en-US" dirty="0" err="1" smtClean="0"/>
              <a:t>gp</a:t>
            </a:r>
            <a:r>
              <a:rPr lang="en-US" dirty="0" smtClean="0"/>
              <a:t>/product/B00KK0PICK/ref=</a:t>
            </a:r>
            <a:r>
              <a:rPr lang="en-US" dirty="0" err="1" smtClean="0"/>
              <a:t>dp-kindle-redirect?ie</a:t>
            </a:r>
            <a:r>
              <a:rPr lang="en-US" dirty="0" smtClean="0"/>
              <a:t>=UTF8&amp;btkr=1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9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soon as </a:t>
            </a:r>
            <a:r>
              <a:rPr lang="en-US" baseline="0" dirty="0" err="1" smtClean="0"/>
              <a:t>cookiecutter</a:t>
            </a:r>
            <a:r>
              <a:rPr lang="en-US" baseline="0" dirty="0" smtClean="0"/>
              <a:t> template!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soon as </a:t>
            </a:r>
            <a:r>
              <a:rPr lang="en-US" baseline="0" dirty="0" err="1" smtClean="0"/>
              <a:t>cookiecutter</a:t>
            </a:r>
            <a:r>
              <a:rPr lang="en-US" baseline="0" dirty="0" smtClean="0"/>
              <a:t> template!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9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 userDrawn="1"/>
        </p:nvSpPr>
        <p:spPr>
          <a:xfrm rot="900000">
            <a:off x="7683922" y="-255819"/>
            <a:ext cx="1460078" cy="1460078"/>
          </a:xfrm>
          <a:prstGeom prst="ellipse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 rot="900000">
            <a:off x="-730039" y="2870411"/>
            <a:ext cx="1460078" cy="1460078"/>
          </a:xfrm>
          <a:prstGeom prst="ellipse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 rot="20870733">
            <a:off x="5652544" y="6127961"/>
            <a:ext cx="1460078" cy="1460078"/>
          </a:xfrm>
          <a:prstGeom prst="ellipse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7" idx="3"/>
            <a:endCxn id="9" idx="7"/>
          </p:cNvCxnSpPr>
          <p:nvPr userDrawn="1"/>
        </p:nvCxnSpPr>
        <p:spPr>
          <a:xfrm flipH="1">
            <a:off x="632233" y="839240"/>
            <a:ext cx="7149495" cy="2396190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  <a:endCxn id="9" idx="5"/>
          </p:cNvCxnSpPr>
          <p:nvPr userDrawn="1"/>
        </p:nvCxnSpPr>
        <p:spPr>
          <a:xfrm flipH="1" flipV="1">
            <a:off x="365020" y="4232683"/>
            <a:ext cx="5404231" cy="2229361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3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03A9F4">
                <a:alpha val="4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2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30204" y="1547093"/>
            <a:ext cx="9274204" cy="5367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FF7F0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0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915939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822642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744739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20655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78157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484860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406957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282873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228061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69514"/>
            <a:ext cx="6861079" cy="1092971"/>
          </a:xfrm>
          <a:prstGeom prst="rect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047394"/>
            <a:ext cx="3709939" cy="1083734"/>
          </a:xfrm>
          <a:prstGeom prst="rect">
            <a:avLst/>
          </a:prstGeom>
          <a:solidFill>
            <a:srgbClr val="03A9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113"/>
            <a:ext cx="6019800" cy="1097589"/>
          </a:xfrm>
          <a:prstGeom prst="rect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5410970"/>
            <a:ext cx="8494713" cy="1094990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634" y="1868635"/>
            <a:ext cx="4577556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0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3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55135" y="274638"/>
            <a:ext cx="1662961" cy="1662961"/>
          </a:xfrm>
          <a:prstGeom prst="ellipse">
            <a:avLst/>
          </a:prstGeom>
          <a:noFill/>
          <a:ln w="190500">
            <a:solidFill>
              <a:srgbClr val="03A9F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2543" y="706879"/>
            <a:ext cx="10223815" cy="786333"/>
          </a:xfrm>
          <a:solidFill>
            <a:srgbClr val="072739"/>
          </a:solidFill>
        </p:spPr>
        <p:txBody>
          <a:bodyPr wrap="none" lIns="1463040" tIns="45720" bIns="45720" anchor="t" anchorCtr="0"/>
          <a:lstStyle>
            <a:lvl1pPr algn="l">
              <a:defRPr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4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Eurostile"/>
          <a:ea typeface="+mj-ea"/>
          <a:cs typeface="Eurosti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Eurostile"/>
          <a:ea typeface="+mn-ea"/>
          <a:cs typeface="Eurostil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Eurostile"/>
          <a:ea typeface="+mn-ea"/>
          <a:cs typeface="Eurostil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Eurostile"/>
          <a:ea typeface="+mn-ea"/>
          <a:cs typeface="Eurostil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www.vagrantup.com/" TargetMode="External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docker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reference/simple_stmts.html#the-assert-statement" TargetMode="External"/><Relationship Id="rId4" Type="http://schemas.openxmlformats.org/officeDocument/2006/relationships/hyperlink" Target="https://docs.python.org/2/library/unittest.html?highlight=unittest#module-unittest" TargetMode="External"/><Relationship Id="rId5" Type="http://schemas.openxmlformats.org/officeDocument/2006/relationships/hyperlink" Target="http://ipython.readthedocs.org/en/stable/config/extensions/autoreload.html?highlight=autoreload" TargetMode="External"/><Relationship Id="rId6" Type="http://schemas.openxmlformats.org/officeDocument/2006/relationships/hyperlink" Target="http://ipython.readthedocs.org/en/stable/interactive/magics.html#magic-pdb" TargetMode="External"/><Relationship Id="rId7" Type="http://schemas.openxmlformats.org/officeDocument/2006/relationships/hyperlink" Target="http://ipython.readthedocs.org/en/stable/interactive/magics.html?highlight=pdb#magic-debug" TargetMode="External"/><Relationship Id="rId8" Type="http://schemas.openxmlformats.org/officeDocument/2006/relationships/hyperlink" Target="https://github.com/zestyping/q" TargetMode="External"/><Relationship Id="rId9" Type="http://schemas.openxmlformats.org/officeDocument/2006/relationships/hyperlink" Target="https://docs.python.org/2/tutorial/modules.html" TargetMode="External"/><Relationship Id="rId10" Type="http://schemas.openxmlformats.org/officeDocument/2006/relationships/hyperlink" Target="https://github.com/TomAugspurger/engarde" TargetMode="External"/><Relationship Id="rId11" Type="http://schemas.openxmlformats.org/officeDocument/2006/relationships/hyperlink" Target="http://docs.scipy.org/doc/numpy/reference/routines.testing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4" Type="http://schemas.openxmlformats.org/officeDocument/2006/relationships/hyperlink" Target="https://coverage.readthedocs.org/en/coverage-4.0.3/" TargetMode="External"/><Relationship Id="rId5" Type="http://schemas.openxmlformats.org/officeDocument/2006/relationships/hyperlink" Target="http://ipython.readthedocs.org/en/stable/interactive/magics.html#magic-prun" TargetMode="External"/><Relationship Id="rId6" Type="http://schemas.openxmlformats.org/officeDocument/2006/relationships/hyperlink" Target="https://github.com/SublimeLinter/SublimeLinter-flake8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chacon.com/2011/08/31/github-flow.html" TargetMode="External"/><Relationship Id="rId4" Type="http://schemas.openxmlformats.org/officeDocument/2006/relationships/hyperlink" Target="https://waffle.io/" TargetMode="External"/><Relationship Id="rId5" Type="http://schemas.openxmlformats.org/officeDocument/2006/relationships/hyperlink" Target="https://www.gnu.org/software/make/" TargetMode="External"/><Relationship Id="rId6" Type="http://schemas.openxmlformats.org/officeDocument/2006/relationships/hyperlink" Target="http://www.sphinx-doc.org/en/stable/" TargetMode="External"/><Relationship Id="rId7" Type="http://schemas.openxmlformats.org/officeDocument/2006/relationships/hyperlink" Target="https://pythonhosted.org/an_example_pypi_project/sphinx.html#function-definitions" TargetMode="External"/><Relationship Id="rId8" Type="http://schemas.openxmlformats.org/officeDocument/2006/relationships/hyperlink" Target="https://flake8.readthedocs.org/en/latest/" TargetMode="External"/><Relationship Id="rId9" Type="http://schemas.openxmlformats.org/officeDocument/2006/relationships/hyperlink" Target="https://codeshi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watermark" TargetMode="External"/><Relationship Id="rId4" Type="http://schemas.openxmlformats.org/officeDocument/2006/relationships/hyperlink" Target="https://virtualenv.pypa.io/en/latest/installation.html" TargetMode="External"/><Relationship Id="rId5" Type="http://schemas.openxmlformats.org/officeDocument/2006/relationships/hyperlink" Target="https://pip.readthedocs.org/en/1.1/requirement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irtualenvwrapper.readthedocs.org/en/lat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2793152"/>
            <a:ext cx="9410700" cy="2457449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Science is Software:</a:t>
            </a:r>
          </a:p>
          <a:p>
            <a:r>
              <a:rPr lang="en-US" sz="4000" dirty="0" smtClean="0"/>
              <a:t>Developer #</a:t>
            </a:r>
            <a:r>
              <a:rPr lang="en-US" sz="4000" dirty="0" err="1" smtClean="0"/>
              <a:t>lifehacks</a:t>
            </a:r>
            <a:r>
              <a:rPr lang="en-US" sz="4000" dirty="0" smtClean="0"/>
              <a:t> for the</a:t>
            </a:r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Jupyter</a:t>
            </a:r>
            <a:r>
              <a:rPr lang="en-US" sz="4000" dirty="0" smtClean="0"/>
              <a:t> Data Scientist</a:t>
            </a:r>
            <a:endParaRPr lang="en-US" sz="40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355" y="5934670"/>
            <a:ext cx="269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PETER BULL</a:t>
            </a:r>
            <a:endParaRPr lang="en-US" altLang="en-US" b="1" dirty="0">
              <a:solidFill>
                <a:srgbClr val="9F9F9F"/>
              </a:solidFill>
              <a:ea typeface="MS Mincho" pitchFamily="49" charset="-128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drivendataorg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 </a:t>
            </a:r>
            <a:r>
              <a:rPr lang="en-US" altLang="en-US" b="1" dirty="0">
                <a:solidFill>
                  <a:srgbClr val="FF7F0E"/>
                </a:solidFill>
                <a:ea typeface="MS Mincho" pitchFamily="49" charset="-128"/>
              </a:rPr>
              <a:t>/ 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pjbull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356" y="357763"/>
            <a:ext cx="7071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Other options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(for more complex environments)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4" y="2975674"/>
            <a:ext cx="3393981" cy="3028013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851" y="3370400"/>
            <a:ext cx="1836062" cy="22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2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6115" y="2527525"/>
            <a:ext cx="6036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The Life-Changing Magic of Tidying Up</a:t>
            </a: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260350"/>
            <a:ext cx="4483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165078"/>
            <a:ext cx="3735498" cy="5404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9" y="165078"/>
            <a:ext cx="3937000" cy="330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9063"/>
            <a:ext cx="9144000" cy="11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87" y="0"/>
            <a:ext cx="14227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0"/>
            <a:ext cx="2558143" cy="6858000"/>
          </a:xfrm>
          <a:prstGeom prst="rect">
            <a:avLst/>
          </a:prstGeom>
        </p:spPr>
      </p:pic>
      <p:sp>
        <p:nvSpPr>
          <p:cNvPr id="4" name="Subtitle 3"/>
          <p:cNvSpPr txBox="1">
            <a:spLocks/>
          </p:cNvSpPr>
          <p:nvPr/>
        </p:nvSpPr>
        <p:spPr>
          <a:xfrm>
            <a:off x="307639" y="2533332"/>
            <a:ext cx="2530154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Ruby on Rails</a:t>
            </a:r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372953" y="2533331"/>
            <a:ext cx="3009126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/>
              <a:t>Django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07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8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2116" y="6150428"/>
            <a:ext cx="755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drivendata.github.io</a:t>
            </a:r>
            <a:r>
              <a:rPr lang="en-US" sz="2800" dirty="0" smtClean="0"/>
              <a:t>/</a:t>
            </a:r>
            <a:r>
              <a:rPr lang="en-US" sz="2800" dirty="0" err="1" smtClean="0"/>
              <a:t>cookiecutter</a:t>
            </a:r>
            <a:r>
              <a:rPr lang="en-US" sz="2800" dirty="0" smtClean="0"/>
              <a:t>-data-science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41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6474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3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3"/>
          <p:cNvSpPr txBox="1">
            <a:spLocks/>
          </p:cNvSpPr>
          <p:nvPr/>
        </p:nvSpPr>
        <p:spPr>
          <a:xfrm>
            <a:off x="3311091" y="2464068"/>
            <a:ext cx="7822532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Edit-run-repeat:</a:t>
            </a:r>
          </a:p>
          <a:p>
            <a:pPr marL="0" indent="0">
              <a:buNone/>
            </a:pPr>
            <a:r>
              <a:rPr lang="en-US" sz="4000" dirty="0" smtClean="0"/>
              <a:t>Stopping the cycle of pain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65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785"/>
            <a:ext cx="9144000" cy="55002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953" y="3675529"/>
            <a:ext cx="2369978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20117" y="3675529"/>
            <a:ext cx="959224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0541" y="404308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clone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624" y="250679"/>
            <a:ext cx="649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urostile" charset="0"/>
                <a:ea typeface="Eurostile" charset="0"/>
                <a:cs typeface="Eurostile" charset="0"/>
              </a:rPr>
              <a:t>bit.ly</a:t>
            </a:r>
            <a:r>
              <a:rPr lang="en-US" sz="5400" dirty="0" smtClean="0">
                <a:latin typeface="Eurostile" charset="0"/>
                <a:ea typeface="Eurostile" charset="0"/>
                <a:cs typeface="Eurostile" charset="0"/>
              </a:rPr>
              <a:t>/</a:t>
            </a:r>
            <a:r>
              <a:rPr lang="en-US" sz="5400" dirty="0" err="1" smtClean="0">
                <a:latin typeface="Eurostile" charset="0"/>
                <a:ea typeface="Eurostile" charset="0"/>
                <a:cs typeface="Eurostile" charset="0"/>
              </a:rPr>
              <a:t>jupyter-lifehacks</a:t>
            </a:r>
            <a:endParaRPr lang="en-US" sz="54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2424" y="3675529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56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Assert</a:t>
            </a:r>
            <a:r>
              <a:rPr lang="en-US" dirty="0" smtClean="0"/>
              <a:t>, </a:t>
            </a:r>
            <a:r>
              <a:rPr lang="en-US" dirty="0" err="1" smtClean="0">
                <a:hlinkClick r:id="rId4"/>
              </a:rPr>
              <a:t>Unittest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Autoreload</a:t>
            </a:r>
            <a:r>
              <a:rPr lang="en-US" dirty="0" smtClean="0"/>
              <a:t>, </a:t>
            </a:r>
            <a:r>
              <a:rPr lang="en-US" dirty="0" err="1" smtClean="0">
                <a:hlinkClick r:id="rId6"/>
              </a:rPr>
              <a:t>pdb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debug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8"/>
              </a:rPr>
              <a:t>Q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modules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10"/>
              </a:rPr>
              <a:t>Engarde</a:t>
            </a:r>
            <a:r>
              <a:rPr lang="en-US" dirty="0" smtClean="0"/>
              <a:t>, </a:t>
            </a:r>
            <a:r>
              <a:rPr lang="en-US" dirty="0" err="1" smtClean="0">
                <a:hlinkClick r:id="rId11"/>
              </a:rPr>
              <a:t>numpy.testing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4516" y="1984069"/>
            <a:ext cx="2656572" cy="2656572"/>
          </a:xfrm>
          <a:prstGeom prst="ellipse">
            <a:avLst/>
          </a:prstGeom>
          <a:solidFill>
            <a:srgbClr val="F0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urostile" charset="0"/>
                <a:ea typeface="Eurostile" charset="0"/>
                <a:cs typeface="Eurostile" charset="0"/>
              </a:rPr>
              <a:t>4</a:t>
            </a: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2802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62802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9690" y="2527525"/>
            <a:ext cx="56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Next-level </a:t>
            </a:r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code inspection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9653"/>
            <a:ext cx="9155699" cy="5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504496"/>
            <a:ext cx="8479973" cy="58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PYCHARM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4"/>
              </a:rPr>
              <a:t>COVERAGe.py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%</a:t>
            </a:r>
            <a:r>
              <a:rPr lang="en-US" dirty="0" err="1" smtClean="0">
                <a:hlinkClick r:id="rId5"/>
              </a:rPr>
              <a:t>prun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6"/>
              </a:rPr>
              <a:t>FLAKE8 </a:t>
            </a:r>
            <a:r>
              <a:rPr lang="en-US" dirty="0" err="1" smtClean="0">
                <a:hlinkClick r:id="rId6"/>
              </a:rPr>
              <a:t>linting</a:t>
            </a:r>
            <a:r>
              <a:rPr lang="en-US" dirty="0" smtClean="0">
                <a:hlinkClick r:id="rId6"/>
              </a:rPr>
              <a:t> for sublime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58329"/>
              </p:ext>
            </p:extLst>
          </p:nvPr>
        </p:nvGraphicFramePr>
        <p:xfrm>
          <a:off x="-15498" y="1"/>
          <a:ext cx="9159498" cy="743711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587498"/>
                <a:gridCol w="4572000"/>
              </a:tblGrid>
              <a:tr h="683921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Eurostile" charset="0"/>
                          <a:ea typeface="Eurostile" charset="0"/>
                          <a:cs typeface="Eurostile" charset="0"/>
                        </a:rPr>
                        <a:t>Not Covered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Version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Control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Code review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branch + pull requests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Branching strategy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GitHub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 Flow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Issue tracking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GitHub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Issues + </a:t>
                      </a:r>
                      <a:r>
                        <a:rPr lang="en-US" baseline="0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4"/>
                        </a:rPr>
                        <a:t>waffle.io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Automating workflows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5"/>
                        </a:rPr>
                        <a:t>Make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Documentation Generator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6"/>
                        </a:rPr>
                        <a:t>Sphinx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Docstrings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Sphinx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 ReST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Style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guide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8"/>
                        </a:rPr>
                        <a:t>flake8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Notebook diffing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nbconvert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to .</a:t>
                      </a:r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py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on save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Configuration isolation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config.py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Continuous Integration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9"/>
                        </a:rPr>
                        <a:t>Codeship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9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616" y="1322479"/>
            <a:ext cx="71716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“It's easy to enhance a FORTRAN compiler to compile COBOL as well; it's just a SMOP.”</a:t>
            </a:r>
          </a:p>
          <a:p>
            <a:pPr algn="r"/>
            <a:endParaRPr lang="en-US" sz="36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—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 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SMOP entry in The 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Jargon 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File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(a comprehensive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ompendium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hacker slang)</a:t>
            </a:r>
            <a:endParaRPr lang="en-US" sz="24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8" y="1984069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3852" y="2896856"/>
            <a:ext cx="563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Questions?</a:t>
            </a:r>
            <a:endParaRPr lang="en-US" sz="48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4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53852" y="4425198"/>
            <a:ext cx="503701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9F9F9F"/>
                </a:solidFill>
                <a:latin typeface="Eurostile"/>
                <a:ea typeface="MS Mincho" pitchFamily="49" charset="-128"/>
                <a:cs typeface="Eurostile"/>
              </a:rPr>
              <a:t>DRIVENDATA</a:t>
            </a: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drivendataorg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 </a:t>
            </a:r>
            <a:r>
              <a:rPr lang="en-US" altLang="en-US" sz="2800" b="1" dirty="0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/ 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pjbull</a:t>
            </a:r>
            <a:endParaRPr lang="en-US" altLang="en-US" sz="2800" b="1" dirty="0" smtClean="0">
              <a:solidFill>
                <a:srgbClr val="03A9F4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err="1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peter@drivendata.org</a:t>
            </a:r>
            <a:endParaRPr lang="en-US" altLang="en-US" sz="2800" b="1" dirty="0" smtClean="0">
              <a:solidFill>
                <a:srgbClr val="FF7F0E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rgbClr val="2CA02C"/>
              </a:solidFill>
              <a:effectLst/>
              <a:latin typeface="Eurostile"/>
              <a:cs typeface="Eurostile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39383" y="5143625"/>
            <a:ext cx="618753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6" y="413750"/>
            <a:ext cx="2191037" cy="2671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73" y="413750"/>
            <a:ext cx="1902471" cy="2825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46" y="3636775"/>
            <a:ext cx="2315826" cy="290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73" y="3608092"/>
            <a:ext cx="2308177" cy="296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459" y="413750"/>
            <a:ext cx="1806216" cy="2825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59" y="3636775"/>
            <a:ext cx="2311458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3139" y="1907067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1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1425" y="4563639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3"/>
          <p:cNvSpPr txBox="1">
            <a:spLocks/>
          </p:cNvSpPr>
          <p:nvPr/>
        </p:nvSpPr>
        <p:spPr>
          <a:xfrm>
            <a:off x="3336215" y="2820203"/>
            <a:ext cx="5218850" cy="821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/>
              <a:t>This is my house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13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" y="433951"/>
            <a:ext cx="9132078" cy="5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2"/>
              </a:rPr>
              <a:t>virtualenvwrapper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watermark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4"/>
              </a:rPr>
              <a:t>VIRTUALENV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Pip </a:t>
            </a:r>
            <a:r>
              <a:rPr lang="en-US" dirty="0" err="1" smtClean="0">
                <a:hlinkClick r:id="rId5"/>
              </a:rPr>
              <a:t>requirements.txt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C445C"/>
      </a:dk2>
      <a:lt2>
        <a:srgbClr val="F5F5FC"/>
      </a:lt2>
      <a:accent1>
        <a:srgbClr val="00B8F6"/>
      </a:accent1>
      <a:accent2>
        <a:srgbClr val="FF920A"/>
      </a:accent2>
      <a:accent3>
        <a:srgbClr val="32AB39"/>
      </a:accent3>
      <a:accent4>
        <a:srgbClr val="A57EC9"/>
      </a:accent4>
      <a:accent5>
        <a:srgbClr val="4472C4"/>
      </a:accent5>
      <a:accent6>
        <a:srgbClr val="70AD47"/>
      </a:accent6>
      <a:hlink>
        <a:srgbClr val="F5F5FC"/>
      </a:hlink>
      <a:folHlink>
        <a:srgbClr val="B9B9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15445</TotalTime>
  <Words>297</Words>
  <Application>Microsoft Macintosh PowerPoint</Application>
  <PresentationFormat>On-screen Show (4:3)</PresentationFormat>
  <Paragraphs>110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Consolas</vt:lpstr>
      <vt:lpstr>Eurostile</vt:lpstr>
      <vt:lpstr>MS Mincho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Bull</dc:creator>
  <cp:lastModifiedBy>Microsoft Office User</cp:lastModifiedBy>
  <cp:revision>627</cp:revision>
  <cp:lastPrinted>2016-03-18T18:11:08Z</cp:lastPrinted>
  <dcterms:created xsi:type="dcterms:W3CDTF">2015-03-30T15:16:01Z</dcterms:created>
  <dcterms:modified xsi:type="dcterms:W3CDTF">2016-05-21T17:57:58Z</dcterms:modified>
</cp:coreProperties>
</file>